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7" r:id="rId3"/>
    <p:sldId id="293" r:id="rId4"/>
    <p:sldId id="294" r:id="rId5"/>
    <p:sldId id="295" r:id="rId6"/>
    <p:sldId id="288" r:id="rId7"/>
    <p:sldId id="280" r:id="rId8"/>
    <p:sldId id="281" r:id="rId9"/>
    <p:sldId id="282" r:id="rId10"/>
    <p:sldId id="283" r:id="rId11"/>
    <p:sldId id="284" r:id="rId12"/>
    <p:sldId id="285" r:id="rId13"/>
    <p:sldId id="289" r:id="rId14"/>
    <p:sldId id="290" r:id="rId15"/>
    <p:sldId id="292" r:id="rId16"/>
    <p:sldId id="336" r:id="rId17"/>
    <p:sldId id="337" r:id="rId18"/>
    <p:sldId id="296" r:id="rId19"/>
    <p:sldId id="297" r:id="rId20"/>
    <p:sldId id="298" r:id="rId21"/>
    <p:sldId id="299" r:id="rId22"/>
    <p:sldId id="338" r:id="rId23"/>
    <p:sldId id="345" r:id="rId24"/>
    <p:sldId id="300" r:id="rId25"/>
    <p:sldId id="339" r:id="rId26"/>
    <p:sldId id="301" r:id="rId27"/>
    <p:sldId id="347" r:id="rId28"/>
    <p:sldId id="256" r:id="rId29"/>
    <p:sldId id="258" r:id="rId30"/>
    <p:sldId id="340" r:id="rId31"/>
    <p:sldId id="260" r:id="rId32"/>
    <p:sldId id="261" r:id="rId33"/>
    <p:sldId id="262" r:id="rId34"/>
    <p:sldId id="259" r:id="rId35"/>
    <p:sldId id="304" r:id="rId36"/>
    <p:sldId id="302" r:id="rId37"/>
    <p:sldId id="272" r:id="rId38"/>
    <p:sldId id="271" r:id="rId39"/>
    <p:sldId id="341" r:id="rId40"/>
    <p:sldId id="342" r:id="rId41"/>
    <p:sldId id="343" r:id="rId42"/>
    <p:sldId id="264" r:id="rId43"/>
    <p:sldId id="320" r:id="rId44"/>
    <p:sldId id="265" r:id="rId45"/>
    <p:sldId id="303" r:id="rId46"/>
    <p:sldId id="266" r:id="rId47"/>
    <p:sldId id="267" r:id="rId48"/>
    <p:sldId id="307" r:id="rId49"/>
    <p:sldId id="269" r:id="rId50"/>
    <p:sldId id="270" r:id="rId51"/>
    <p:sldId id="306" r:id="rId52"/>
    <p:sldId id="312" r:id="rId53"/>
    <p:sldId id="275" r:id="rId54"/>
    <p:sldId id="273" r:id="rId55"/>
    <p:sldId id="274" r:id="rId56"/>
    <p:sldId id="305" r:id="rId57"/>
    <p:sldId id="279" r:id="rId58"/>
    <p:sldId id="276" r:id="rId59"/>
    <p:sldId id="278" r:id="rId60"/>
    <p:sldId id="313" r:id="rId61"/>
    <p:sldId id="321" r:id="rId62"/>
    <p:sldId id="323" r:id="rId63"/>
    <p:sldId id="314" r:id="rId64"/>
    <p:sldId id="322" r:id="rId65"/>
    <p:sldId id="325" r:id="rId66"/>
    <p:sldId id="315" r:id="rId67"/>
    <p:sldId id="324" r:id="rId68"/>
    <p:sldId id="326" r:id="rId69"/>
    <p:sldId id="316" r:id="rId70"/>
    <p:sldId id="327" r:id="rId71"/>
    <p:sldId id="328" r:id="rId72"/>
    <p:sldId id="317" r:id="rId73"/>
    <p:sldId id="329" r:id="rId74"/>
    <p:sldId id="330" r:id="rId75"/>
    <p:sldId id="318" r:id="rId76"/>
    <p:sldId id="331" r:id="rId77"/>
    <p:sldId id="332" r:id="rId78"/>
    <p:sldId id="319" r:id="rId79"/>
    <p:sldId id="333" r:id="rId80"/>
    <p:sldId id="334" r:id="rId81"/>
    <p:sldId id="348" r:id="rId82"/>
    <p:sldId id="335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13BF-21B2-4021-854F-FFAF1D3C6395}" type="datetimeFigureOut">
              <a:rPr lang="ru-RU" smtClean="0"/>
              <a:pPr/>
              <a:t>17.06.2010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5293-E87B-4EEF-847A-C6825A85C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857364"/>
            <a:ext cx="6922954" cy="92869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Меховые товары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I:\Анцупова 3\шкурка пип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2000264" cy="206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 descr="I:\Анцупова 3\3733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66"/>
            <a:ext cx="2667017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1" name="Picture 7" descr="I:\Анцупова 3\fur-short-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689232"/>
            <a:ext cx="3500462" cy="295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Коротковолосые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714884"/>
            <a:ext cx="2786082" cy="5000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анцупова 1\belka4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92" y="1643050"/>
            <a:ext cx="4004701" cy="2857520"/>
          </a:xfrm>
          <a:prstGeom prst="rect">
            <a:avLst/>
          </a:prstGeom>
          <a:noFill/>
        </p:spPr>
      </p:pic>
      <p:pic>
        <p:nvPicPr>
          <p:cNvPr id="3074" name="Picture 2" descr="I:\Анцупова\анцупова\сусл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357298"/>
            <a:ext cx="2855267" cy="390049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86380" y="5429264"/>
            <a:ext cx="278608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Суслик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725470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Особо коротковолосые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5715016"/>
            <a:ext cx="5000660" cy="5000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анцупова 1\rh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5786478" cy="433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Анцупова\анцупова\ф4.jpg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58204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Особо густоволосые</a:t>
            </a:r>
            <a:endParaRPr lang="ru-RU" sz="44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9" name="Picture 3" descr="I:\Анцупова\анцупова\выд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4789559" cy="378621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071538" y="5857892"/>
            <a:ext cx="300039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Выдра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500694" y="5786454"/>
            <a:ext cx="300039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Песец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285728"/>
            <a:ext cx="825820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Густота волоса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анцупова 1\песе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9" y="1928802"/>
            <a:ext cx="311366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\анцупова\ф4.jpg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Густоволосые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6286520"/>
            <a:ext cx="2928958" cy="35719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Ондатра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Анцупова\анцупова\ондат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929066"/>
            <a:ext cx="3896618" cy="2143140"/>
          </a:xfrm>
          <a:prstGeom prst="rect">
            <a:avLst/>
          </a:prstGeom>
          <a:noFill/>
        </p:spPr>
      </p:pic>
      <p:pic>
        <p:nvPicPr>
          <p:cNvPr id="5123" name="Picture 3" descr="I:\анцупова 1\собо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000108"/>
            <a:ext cx="3000396" cy="257176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786446" y="3714752"/>
            <a:ext cx="2786082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Соболь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C:\Users\Харитонова ВВ\Desktop\Анцупова 3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000108"/>
            <a:ext cx="3286148" cy="2464611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14348" y="3571876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Кролик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\анцупова\ф4.jpg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Средней густоты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786322"/>
            <a:ext cx="3000396" cy="5000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Лисица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:\Анцупова\анцупова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425386" cy="3071834"/>
          </a:xfrm>
          <a:prstGeom prst="rect">
            <a:avLst/>
          </a:prstGeom>
          <a:noFill/>
        </p:spPr>
      </p:pic>
      <p:pic>
        <p:nvPicPr>
          <p:cNvPr id="6147" name="Picture 3" descr="I:\Анцупова\анцупова\нутр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428736"/>
            <a:ext cx="4762500" cy="3152775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72066" y="4786322"/>
            <a:ext cx="300039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Нутрия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\анцупова\ф4.jpg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Редковолосые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5143512"/>
            <a:ext cx="250033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Хомяк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:\Анцупова\анцупова\хомя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4156034" cy="3214710"/>
          </a:xfrm>
          <a:prstGeom prst="rect">
            <a:avLst/>
          </a:prstGeom>
          <a:noFill/>
        </p:spPr>
      </p:pic>
      <p:pic>
        <p:nvPicPr>
          <p:cNvPr id="8195" name="Picture 3" descr="I:\Анцупова\анцупова\сусл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85861"/>
            <a:ext cx="2928958" cy="4001166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5572132" y="5429264"/>
            <a:ext cx="2500330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услик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Упругость и пластичность </a:t>
            </a: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(возвращаться при сжатии в первоначальное состояние) </a:t>
            </a:r>
            <a:endParaRPr lang="ru-RU" sz="31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2786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 шелковистые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Полумягкие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Грубоватые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Грубые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071678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Мягкость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(зависит от толщины и микроструктуры волос)</a:t>
            </a:r>
            <a:endParaRPr kumimoji="0" lang="ru-RU" sz="51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1435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Прочность волоса</a:t>
            </a:r>
          </a:p>
          <a:p>
            <a:pPr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(зависит от вида, формы и толщины волос)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Цвет волоса</a:t>
            </a:r>
          </a:p>
          <a:p>
            <a:pPr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(природный окрас служит при их оценке)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Блеск волоса </a:t>
            </a:r>
          </a:p>
          <a:p>
            <a:pPr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(зависит от расположения кроящих волос на шкуре</a:t>
            </a:r>
            <a:r>
              <a:rPr lang="ru-RU" dirty="0" smtClean="0"/>
              <a:t>)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50030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кожевой ткани меховой шкурки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Тонкомездровые</a:t>
            </a:r>
            <a:endParaRPr lang="ru-RU" sz="40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6143644"/>
            <a:ext cx="2428892" cy="35719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5122" name="Picture 2" descr="C:\Users\Харитонова ВВ\Desktop\Анцупова 3\белки шкур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00240"/>
            <a:ext cx="2714644" cy="399212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2860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Толщина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b="1" dirty="0" smtClean="0"/>
              <a:t>Цель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29684" cy="1928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Повысить требования к знанию товаров в условиях рыночных отношений. Усвоить свойства, классификацию и ассортимент меховых товаров, выработать самостоятельность в решении проблемных действий.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Средней толщины мездры</a:t>
            </a:r>
            <a:endParaRPr lang="ru-RU" sz="40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86454"/>
            <a:ext cx="2714644" cy="35719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Лисица</a:t>
            </a:r>
            <a:endParaRPr lang="ru-RU" dirty="0"/>
          </a:p>
        </p:txBody>
      </p:sp>
      <p:pic>
        <p:nvPicPr>
          <p:cNvPr id="6146" name="Picture 2" descr="C:\Users\Харитонова ВВ\Desktop\Анцупова 3\черн.соб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143272" cy="2369871"/>
          </a:xfrm>
          <a:prstGeom prst="rect">
            <a:avLst/>
          </a:prstGeom>
          <a:noFill/>
        </p:spPr>
      </p:pic>
      <p:pic>
        <p:nvPicPr>
          <p:cNvPr id="6147" name="Picture 3" descr="C:\Users\Харитонова ВВ\Desktop\Анцупова 3\шкурка ли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3370444" cy="4500594"/>
          </a:xfrm>
          <a:prstGeom prst="rect">
            <a:avLst/>
          </a:prstGeom>
          <a:noFill/>
        </p:spPr>
      </p:pic>
      <p:pic>
        <p:nvPicPr>
          <p:cNvPr id="6148" name="Picture 4" descr="C:\Users\Харитонова ВВ\Desktop\Анцупова 3\караку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928670"/>
            <a:ext cx="3546572" cy="235745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14942" y="3286124"/>
            <a:ext cx="2714644" cy="428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Каракуль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286380" y="6215082"/>
            <a:ext cx="2714644" cy="428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Соболь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Толстомездровые</a:t>
            </a:r>
            <a:endParaRPr lang="ru-RU" sz="40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643578"/>
            <a:ext cx="3500462" cy="4286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Выдра</a:t>
            </a:r>
            <a:endParaRPr lang="ru-RU" dirty="0"/>
          </a:p>
        </p:txBody>
      </p:sp>
      <p:pic>
        <p:nvPicPr>
          <p:cNvPr id="7170" name="Picture 2" descr="C:\Users\Харитонова ВВ\Desktop\Анцупова 3\выд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3143272" cy="4191028"/>
          </a:xfrm>
          <a:prstGeom prst="rect">
            <a:avLst/>
          </a:prstGeom>
          <a:noFill/>
        </p:spPr>
      </p:pic>
      <p:pic>
        <p:nvPicPr>
          <p:cNvPr id="7171" name="Picture 3" descr="C:\Users\Харитонова ВВ\Desktop\Анцупова 3\же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142984"/>
            <a:ext cx="4751104" cy="414340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14876" y="5643578"/>
            <a:ext cx="3500462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Жеребенок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407196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Плотность и прочность на разрыв</a:t>
            </a:r>
            <a:r>
              <a:rPr lang="ru-RU" sz="4400" u="sng" dirty="0" smtClean="0"/>
              <a:t> </a:t>
            </a:r>
            <a:r>
              <a:rPr lang="ru-RU" sz="4000" dirty="0" smtClean="0"/>
              <a:t>(невыделанной шкуры выше, чем выделанной в 2 раза)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Намокаемость</a:t>
            </a:r>
            <a:endParaRPr lang="ru-RU" sz="4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000" dirty="0" smtClean="0"/>
              <a:t> (способность поглощать влагу)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Эксплуатационные свойства шкурок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85860"/>
            <a:ext cx="7543824" cy="72547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Группировка мехов по массе</a:t>
            </a:r>
            <a:endParaRPr lang="ru-RU" sz="36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000241"/>
          <a:ext cx="8072495" cy="4527550"/>
        </p:xfrm>
        <a:graphic>
          <a:graphicData uri="http://schemas.openxmlformats.org/drawingml/2006/table">
            <a:tbl>
              <a:tblPr/>
              <a:tblGrid>
                <a:gridCol w="2690551"/>
                <a:gridCol w="2690551"/>
                <a:gridCol w="2691393"/>
              </a:tblGrid>
              <a:tr h="741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Предельная масса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пушно-мехового полуфабриката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Особо тяжелые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1,6 до 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Собака, волк, бобр, меховая овчина, рысь, барсук.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Тяжелые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1,1 до 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Каракуль, лисица, песец, дикая кошка, соболь, морской котик.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0,7 до 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Колонок, сурок, норка, кролик, нутрия, ондатра, горностай, белка, суслик.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Легкие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0,25 до 0,05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Крыса, суслик, хомяк, крот, заяц-беляк.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28662" y="428604"/>
            <a:ext cx="754382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Масса (чем легче шкура, тем выше ценится)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Размер шкурки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(чем больше площадь шкурки, тем она ценнее)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Теплозащитные свойства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(зависит от густоты волоса)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00108"/>
            <a:ext cx="7498080" cy="642942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Носкость меха</a:t>
            </a:r>
            <a:endParaRPr lang="ru-RU" sz="36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714488"/>
          <a:ext cx="7643864" cy="4857782"/>
        </p:xfrm>
        <a:graphic>
          <a:graphicData uri="http://schemas.openxmlformats.org/drawingml/2006/table">
            <a:tbl>
              <a:tblPr/>
              <a:tblGrid>
                <a:gridCol w="1273844"/>
                <a:gridCol w="1273844"/>
                <a:gridCol w="1273844"/>
                <a:gridCol w="1273844"/>
                <a:gridCol w="1273844"/>
                <a:gridCol w="1274644"/>
              </a:tblGrid>
              <a:tr h="88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меха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Носкость %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Носкость, сезон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меха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Носкость %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Носкость, сезон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Выдра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Ондатра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Бобр речной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Нутрия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Котик морской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Сурок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Песец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Рысь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Куница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Кролик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Каракуль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214290"/>
            <a:ext cx="749808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Износостойкость (от качества волосяного покрова и кожевой ткани)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Эстетические свойства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(цвет, блеск, шелковистость)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:\Анцупова 3\9265ac44ca96.jp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Верхняя меховая одежда для женщин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4500570"/>
            <a:ext cx="2000264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пальто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28992" y="5143512"/>
            <a:ext cx="2357454" cy="4286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полупальто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Анцупов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1214446" cy="210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I:\Анцупова\11_mex20091217.jpg"/>
          <p:cNvPicPr>
            <a:picLocks noChangeAspect="1" noChangeArrowheads="1"/>
          </p:cNvPicPr>
          <p:nvPr/>
        </p:nvPicPr>
        <p:blipFill>
          <a:blip r:embed="rId4" cstate="print"/>
          <a:srcRect l="11111" r="11111"/>
          <a:stretch>
            <a:fillRect/>
          </a:stretch>
        </p:blipFill>
        <p:spPr bwMode="auto">
          <a:xfrm>
            <a:off x="3786182" y="2285992"/>
            <a:ext cx="1666895" cy="2143140"/>
          </a:xfrm>
          <a:prstGeom prst="rect">
            <a:avLst/>
          </a:prstGeom>
          <a:noFill/>
        </p:spPr>
      </p:pic>
      <p:pic>
        <p:nvPicPr>
          <p:cNvPr id="9" name="Picture 2" descr="I:\Анцупова\10191912115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857496"/>
            <a:ext cx="1785950" cy="2378827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6643702" y="5857892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полушубок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:\Анцупова 3\9265ac44c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5500702"/>
            <a:ext cx="35719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Жилет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Анцупова\lg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357298"/>
            <a:ext cx="2428892" cy="3411365"/>
          </a:xfrm>
          <a:prstGeom prst="rect">
            <a:avLst/>
          </a:prstGeom>
          <a:noFill/>
        </p:spPr>
      </p:pic>
      <p:pic>
        <p:nvPicPr>
          <p:cNvPr id="3075" name="Picture 3" descr="I:\Анцупова\chapurin_hc09_4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2286015" cy="342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Животноводство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071810"/>
            <a:ext cx="3143272" cy="42862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Традиционное занятия народов Якутии (оленеводство)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Харитонова ВВ\Desktop\Анцупова 3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2893238" cy="1928826"/>
          </a:xfrm>
          <a:prstGeom prst="rect">
            <a:avLst/>
          </a:prstGeom>
          <a:noFill/>
        </p:spPr>
      </p:pic>
      <p:pic>
        <p:nvPicPr>
          <p:cNvPr id="1027" name="Picture 3" descr="C:\Users\Харитонова ВВ\Desktop\Анцупова 3\Sheep_eating_grass_edit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00108"/>
            <a:ext cx="3000397" cy="2000890"/>
          </a:xfrm>
          <a:prstGeom prst="rect">
            <a:avLst/>
          </a:prstGeom>
          <a:noFill/>
        </p:spPr>
      </p:pic>
      <p:pic>
        <p:nvPicPr>
          <p:cNvPr id="1028" name="Picture 4" descr="C:\Users\Харитонова ВВ\Desktop\Анцупова 3\goat2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94684"/>
            <a:ext cx="3071834" cy="2307393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14942" y="3071810"/>
            <a:ext cx="314327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Овцеводство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6143644"/>
            <a:ext cx="314327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Козоводство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Харитонова ВВ\Desktop\Анцупова 3\скотоводст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625454"/>
            <a:ext cx="3143272" cy="2357454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143504" y="6143644"/>
            <a:ext cx="314327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Скотоводство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Анцупова 3\9265ac44c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Манто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I:\Анцупова\lg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2441465" cy="3429024"/>
          </a:xfrm>
          <a:prstGeom prst="rect">
            <a:avLst/>
          </a:prstGeom>
          <a:noFill/>
        </p:spPr>
      </p:pic>
      <p:pic>
        <p:nvPicPr>
          <p:cNvPr id="6" name="Picture 1" descr="C:\Users\Харитонова ВВ\Desktop\Анцупова 3\ман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142984"/>
            <a:ext cx="2418728" cy="3400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Анцупова 3\9265ac44ca96.jp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Верхняя меховая одежда мужчин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Анцупова\28d9c2aceb702b43e2dc34eb8eded4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3401810" cy="5000660"/>
          </a:xfrm>
          <a:prstGeom prst="rect">
            <a:avLst/>
          </a:prstGeom>
          <a:noFill/>
        </p:spPr>
      </p:pic>
      <p:pic>
        <p:nvPicPr>
          <p:cNvPr id="5123" name="Picture 3" descr="I:\Анцупова\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71546"/>
            <a:ext cx="320399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Анцупова 3\9265ac44ca96.jp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857892"/>
            <a:ext cx="4067204" cy="55402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Жилет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5857892"/>
            <a:ext cx="4043362" cy="55402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Полушубок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:\Анцупова\739899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7"/>
            <a:ext cx="3286148" cy="4949018"/>
          </a:xfrm>
          <a:prstGeom prst="rect">
            <a:avLst/>
          </a:prstGeom>
          <a:noFill/>
        </p:spPr>
      </p:pic>
      <p:pic>
        <p:nvPicPr>
          <p:cNvPr id="6147" name="Picture 3" descr="I:\Анцупова\big_17876-590x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18"/>
            <a:ext cx="328986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Анцупова 3\9265ac44ca96.jp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28860" y="5786454"/>
            <a:ext cx="3995766" cy="5540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Пальто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:\Анцупова\big_17878-590x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3286148" cy="4923652"/>
          </a:xfrm>
          <a:prstGeom prst="rect">
            <a:avLst/>
          </a:prstGeom>
          <a:noFill/>
        </p:spPr>
      </p:pic>
      <p:pic>
        <p:nvPicPr>
          <p:cNvPr id="7171" name="Picture 3" descr="I:\Анцупова\Image_St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женские уборы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643578"/>
            <a:ext cx="4067204" cy="5540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Палантин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643578"/>
            <a:ext cx="4043362" cy="4825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Пелерина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Анцупова\палант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643338" cy="3643338"/>
          </a:xfrm>
          <a:prstGeom prst="rect">
            <a:avLst/>
          </a:prstGeom>
          <a:noFill/>
        </p:spPr>
      </p:pic>
      <p:pic>
        <p:nvPicPr>
          <p:cNvPr id="4099" name="Picture 3" descr="I:\Анцупова\пелери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736"/>
            <a:ext cx="2428892" cy="3639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85728"/>
            <a:ext cx="4000528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Горжеты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5" name="Picture 3" descr="I:\Анцупова 3\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214422"/>
            <a:ext cx="3436351" cy="4786346"/>
          </a:xfrm>
          <a:prstGeom prst="rect">
            <a:avLst/>
          </a:prstGeom>
          <a:noFill/>
        </p:spPr>
      </p:pic>
      <p:pic>
        <p:nvPicPr>
          <p:cNvPr id="69636" name="Picture 4" descr="I:\Анцупова 3\горже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3357586" cy="480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Жилеты, жакеты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Харитонова ВВ\Desktop\Анцупова 3\1661_001_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4691052" cy="3218783"/>
          </a:xfrm>
          <a:prstGeom prst="rect">
            <a:avLst/>
          </a:prstGeom>
          <a:noFill/>
        </p:spPr>
      </p:pic>
      <p:pic>
        <p:nvPicPr>
          <p:cNvPr id="6" name="Picture 1" descr="C:\Users\Харитонова ВВ\Desktop\Анцупова 3\fur-short-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71546"/>
            <a:ext cx="4143404" cy="3502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шарфы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I:\Анцупова\шарф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714776" cy="4902154"/>
          </a:xfrm>
          <a:prstGeom prst="rect">
            <a:avLst/>
          </a:prstGeom>
          <a:noFill/>
        </p:spPr>
      </p:pic>
      <p:pic>
        <p:nvPicPr>
          <p:cNvPr id="15363" name="Picture 3" descr="I:\Анцупова\шарф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28566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08" y="357167"/>
            <a:ext cx="4643470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Муфты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I:\Анцупова\муф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2365312" cy="3500462"/>
          </a:xfrm>
          <a:prstGeom prst="rect">
            <a:avLst/>
          </a:prstGeom>
          <a:noFill/>
        </p:spPr>
      </p:pic>
      <p:pic>
        <p:nvPicPr>
          <p:cNvPr id="16385" name="Picture 1" descr="C:\Users\Харитонова ВВ\Desktop\Анцупова 3\SKXDMCA3IR1WECA0ULJWUCA4G1I6ACABNTSQRCAL567OMCAROFL2KCAJHX8HLCAPQA7N1CAVK5IKLCABMQLQDCA98YLQ9CAB4JHX8CAVOWRTACAE223Q2CA46ZGBTCARB3CJICABS8EJ7CA274FFICAZGYN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857364"/>
            <a:ext cx="2186000" cy="2914667"/>
          </a:xfrm>
          <a:prstGeom prst="rect">
            <a:avLst/>
          </a:prstGeom>
          <a:noFill/>
        </p:spPr>
      </p:pic>
      <p:pic>
        <p:nvPicPr>
          <p:cNvPr id="2" name="Picture 2" descr="C:\Users\Харитонова ВВ\Desktop\Анцупова 3\sv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71546"/>
            <a:ext cx="1857388" cy="299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Свадебные платья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(меховая отделка)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C:\Users\Харитонова ВВ\Desktop\Анцупова 3\0_14b2e_7bede56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3357586" cy="5098230"/>
          </a:xfrm>
          <a:prstGeom prst="rect">
            <a:avLst/>
          </a:prstGeom>
          <a:noFill/>
        </p:spPr>
      </p:pic>
      <p:pic>
        <p:nvPicPr>
          <p:cNvPr id="73731" name="Picture 3" descr="C:\Users\Харитонова ВВ\Desktop\Анцупова 3\1249462252_mex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358434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Звероводство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857892"/>
            <a:ext cx="2928958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Серебристо – черная лисица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Харитонова ВВ\Desktop\Анцупова 3\maxi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048021" cy="2286016"/>
          </a:xfrm>
          <a:prstGeom prst="rect">
            <a:avLst/>
          </a:prstGeom>
          <a:noFill/>
        </p:spPr>
      </p:pic>
      <p:pic>
        <p:nvPicPr>
          <p:cNvPr id="2051" name="Picture 3" descr="C:\Users\Харитонова ВВ\Desktop\Анцупова 3\TKSR7CA7YK9Y1CAD66ST6CAOYSRYACA8EV0MRCA0L173TCA8PZ260CADTS0UHCAMDVZK5CAH1JNZ4CAK6YKD1CA6DBO0HCAD5HY8WCAPQ45ARCAQB5ADSCAYHZJ72CA0HH5HSCA58UFIPCAF3TOLKCADHP3K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928934"/>
            <a:ext cx="3619525" cy="2714644"/>
          </a:xfrm>
          <a:prstGeom prst="rect">
            <a:avLst/>
          </a:prstGeom>
          <a:noFill/>
        </p:spPr>
      </p:pic>
      <p:pic>
        <p:nvPicPr>
          <p:cNvPr id="2052" name="Picture 4" descr="C:\Users\Харитонова ВВ\Desktop\Анцупова 3\пипец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000108"/>
            <a:ext cx="3048000" cy="2090737"/>
          </a:xfrm>
          <a:prstGeom prst="rect">
            <a:avLst/>
          </a:prstGeom>
          <a:noFill/>
        </p:spPr>
      </p:pic>
      <p:pic>
        <p:nvPicPr>
          <p:cNvPr id="2053" name="Picture 5" descr="I:\анцупова 1\песе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643183"/>
            <a:ext cx="2526179" cy="307183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500694" y="585789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песец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74754" name="Picture 2" descr="C:\Users\Харитонова ВВ\Desktop\Анцупова 3\bahro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8072494" cy="601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75778" name="Picture 2" descr="C:\Users\Харитонова ВВ\Desktop\Анцупова 3\vuitton_spring09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2500330" cy="5000660"/>
          </a:xfrm>
          <a:prstGeom prst="rect">
            <a:avLst/>
          </a:prstGeom>
          <a:noFill/>
        </p:spPr>
      </p:pic>
      <p:pic>
        <p:nvPicPr>
          <p:cNvPr id="75779" name="Picture 3" descr="C:\Users\Харитонова ВВ\Desktop\Анцупова 3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928802"/>
            <a:ext cx="532584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I:\Анцупова 3\1261146272_fon_dekabr.jpg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1" y="1783"/>
            <a:ext cx="9144790" cy="68562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Верхняя одежда детская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:\Анцупова\m3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2116682" cy="4572033"/>
          </a:xfrm>
          <a:prstGeom prst="rect">
            <a:avLst/>
          </a:prstGeom>
          <a:noFill/>
        </p:spPr>
      </p:pic>
      <p:pic>
        <p:nvPicPr>
          <p:cNvPr id="23553" name="Picture 1" descr="I:\Анцупова 3\x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3048021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I:\Анцупова 3\imgMain3.jp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571472" y="285728"/>
            <a:ext cx="8072494" cy="613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Анцупова 3\1261146272_fon_dekabr.jpg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1" y="1783"/>
            <a:ext cx="9144790" cy="68562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Меховые детали для одежды детские (воротники)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I:\Анцупова\9nov_Shaluny_3204_4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786214" cy="3786214"/>
          </a:xfrm>
          <a:prstGeom prst="rect">
            <a:avLst/>
          </a:prstGeom>
          <a:noFill/>
        </p:spPr>
      </p:pic>
      <p:pic>
        <p:nvPicPr>
          <p:cNvPr id="10243" name="Picture 3" descr="I:\Анцупова\368149_w640_h640_babylinedv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85926"/>
            <a:ext cx="452085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Меховые детали для одежды женские (воротники)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C:\Users\Харитонова ВВ\Desktop\Анцупова 3\ворот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3214710" cy="4825140"/>
          </a:xfrm>
          <a:prstGeom prst="rect">
            <a:avLst/>
          </a:prstGeom>
          <a:noFill/>
        </p:spPr>
      </p:pic>
      <p:pic>
        <p:nvPicPr>
          <p:cNvPr id="68611" name="Picture 3" descr="C:\Users\Харитонова ВВ\Desktop\Анцупова 3\0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71612"/>
            <a:ext cx="320685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головные уборы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I:\Анцупова\комб шап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2333641" cy="3500461"/>
          </a:xfrm>
          <a:prstGeom prst="rect">
            <a:avLst/>
          </a:prstGeom>
          <a:noFill/>
        </p:spPr>
      </p:pic>
      <p:pic>
        <p:nvPicPr>
          <p:cNvPr id="11267" name="Picture 3" descr="I:\Анцупова\комб шап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571612"/>
            <a:ext cx="2381267" cy="3571900"/>
          </a:xfrm>
          <a:prstGeom prst="rect">
            <a:avLst/>
          </a:prstGeom>
          <a:noFill/>
        </p:spPr>
      </p:pic>
      <p:pic>
        <p:nvPicPr>
          <p:cNvPr id="21505" name="Picture 1" descr="C:\Users\Харитонова ВВ\Desktop\Анцупова 3\golovnoy_ubor_3_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571612"/>
            <a:ext cx="2214578" cy="3563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pic>
        <p:nvPicPr>
          <p:cNvPr id="12290" name="Picture 2" descr="I:\Анцупова\комбин ша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1"/>
            <a:ext cx="3071834" cy="4607751"/>
          </a:xfrm>
          <a:prstGeom prst="rect">
            <a:avLst/>
          </a:prstGeom>
          <a:noFill/>
        </p:spPr>
      </p:pic>
      <p:pic>
        <p:nvPicPr>
          <p:cNvPr id="12292" name="Picture 4" descr="I:\Анцупова\шапка с козыр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928669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pic>
        <p:nvPicPr>
          <p:cNvPr id="72706" name="Picture 2" descr="C:\Users\Харитонова ВВ\Desktop\Анцупова 3\gw_a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2928958" cy="4334611"/>
          </a:xfrm>
          <a:prstGeom prst="rect">
            <a:avLst/>
          </a:prstGeom>
          <a:noFill/>
        </p:spPr>
      </p:pic>
      <p:pic>
        <p:nvPicPr>
          <p:cNvPr id="72707" name="Picture 3" descr="C:\Users\Харитонова ВВ\Desktop\Анцупова 3\Luna%202-v1-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5" y="1142984"/>
            <a:ext cx="285752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Анцупова 3\1261146272_fon_dekabr.jpg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1" y="1783"/>
            <a:ext cx="9144790" cy="6856217"/>
          </a:xfrm>
          <a:prstGeom prst="rect">
            <a:avLst/>
          </a:prstGeom>
          <a:noFill/>
        </p:spPr>
      </p:pic>
      <p:pic>
        <p:nvPicPr>
          <p:cNvPr id="5" name="Picture 3" descr="I:\Анцупова\детская ша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3347379" cy="4000528"/>
          </a:xfrm>
          <a:prstGeom prst="rect">
            <a:avLst/>
          </a:prstGeom>
          <a:noFill/>
        </p:spPr>
      </p:pic>
      <p:pic>
        <p:nvPicPr>
          <p:cNvPr id="1027" name="Picture 3" descr="L:\анцупова 1\детская шап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365925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Охотничий промысел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Харитонова ВВ\Desktop\Анцупова 3\охот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929090" cy="2946818"/>
          </a:xfrm>
          <a:prstGeom prst="rect">
            <a:avLst/>
          </a:prstGeom>
          <a:noFill/>
        </p:spPr>
      </p:pic>
      <p:pic>
        <p:nvPicPr>
          <p:cNvPr id="3075" name="Picture 3" descr="C:\Users\Харитонова ВВ\Desktop\Анцупова 3\охот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4221337" cy="2857520"/>
          </a:xfrm>
          <a:prstGeom prst="rect">
            <a:avLst/>
          </a:prstGeom>
          <a:noFill/>
        </p:spPr>
      </p:pic>
      <p:pic>
        <p:nvPicPr>
          <p:cNvPr id="3076" name="Picture 4" descr="C:\Users\Харитонова ВВ\Desktop\Анцупова 3\501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857628"/>
            <a:ext cx="3524264" cy="2643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59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Меховая галантерея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0298" y="5643578"/>
            <a:ext cx="3995766" cy="62546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</a:p>
          <a:p>
            <a:pPr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I:\Анцупова\мех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2928958" cy="4393439"/>
          </a:xfrm>
          <a:prstGeom prst="rect">
            <a:avLst/>
          </a:prstGeom>
          <a:noFill/>
        </p:spPr>
      </p:pic>
      <p:pic>
        <p:nvPicPr>
          <p:cNvPr id="7" name="Picture 3" descr="I:\Анцупова\варежки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384425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4357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Перчатки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C:\Users\Харитонова ВВ\Desktop\Анцупова 3\471139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4350574" cy="4143404"/>
          </a:xfrm>
          <a:prstGeom prst="rect">
            <a:avLst/>
          </a:prstGeom>
          <a:noFill/>
        </p:spPr>
      </p:pic>
      <p:pic>
        <p:nvPicPr>
          <p:cNvPr id="5" name="Picture 3" descr="I:\Анцупова\перчат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71546"/>
            <a:ext cx="2786082" cy="417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Сумки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 descr="C:\Users\Харитонова ВВ\Desktop\Анцупова 3\lg26-20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2684878" cy="3929091"/>
          </a:xfrm>
          <a:prstGeom prst="rect">
            <a:avLst/>
          </a:prstGeom>
          <a:noFill/>
        </p:spPr>
      </p:pic>
      <p:pic>
        <p:nvPicPr>
          <p:cNvPr id="76803" name="Picture 3" descr="C:\Users\Харитонова ВВ\Desktop\Анцупова 3\kons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71546"/>
            <a:ext cx="2751486" cy="4071966"/>
          </a:xfrm>
          <a:prstGeom prst="rect">
            <a:avLst/>
          </a:prstGeom>
          <a:noFill/>
        </p:spPr>
      </p:pic>
      <p:pic>
        <p:nvPicPr>
          <p:cNvPr id="76804" name="Picture 4" descr="C:\Users\Харитонова ВВ\Desktop\Анцупова 3\oleb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14423"/>
            <a:ext cx="2762269" cy="2071702"/>
          </a:xfrm>
          <a:prstGeom prst="rect">
            <a:avLst/>
          </a:prstGeom>
          <a:noFill/>
        </p:spPr>
      </p:pic>
      <p:pic>
        <p:nvPicPr>
          <p:cNvPr id="76805" name="Picture 5" descr="C:\Users\Харитонова ВВ\Desktop\Анцупова 3\IMG_0167_3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571876"/>
            <a:ext cx="23812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носки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I:\Анцупова\носк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857652" cy="4010936"/>
          </a:xfrm>
          <a:prstGeom prst="rect">
            <a:avLst/>
          </a:prstGeom>
          <a:noFill/>
        </p:spPr>
      </p:pic>
      <p:pic>
        <p:nvPicPr>
          <p:cNvPr id="18435" name="Picture 3" descr="I:\Анцупова\нос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286148" cy="4055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Меховая обувь домашняя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00364" y="6286520"/>
            <a:ext cx="3571900" cy="35719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Тапочки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7410" name="Picture 2" descr="I:\Анцупова\туфли дом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837044"/>
            <a:ext cx="3571900" cy="2378037"/>
          </a:xfrm>
          <a:prstGeom prst="rect">
            <a:avLst/>
          </a:prstGeom>
          <a:noFill/>
        </p:spPr>
      </p:pic>
      <p:pic>
        <p:nvPicPr>
          <p:cNvPr id="17411" name="Picture 3" descr="I:\Анцупова\дом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3169357" cy="2571768"/>
          </a:xfrm>
          <a:prstGeom prst="rect">
            <a:avLst/>
          </a:prstGeom>
          <a:noFill/>
        </p:spPr>
      </p:pic>
      <p:pic>
        <p:nvPicPr>
          <p:cNvPr id="14337" name="Picture 1" descr="C:\Users\Харитонова ВВ\Desktop\Анцупова 3\9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71546"/>
            <a:ext cx="214312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Меховая обувь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I:\Анцупова\у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680486" cy="4000528"/>
          </a:xfrm>
          <a:prstGeom prst="rect">
            <a:avLst/>
          </a:prstGeom>
          <a:noFill/>
        </p:spPr>
      </p:pic>
      <p:pic>
        <p:nvPicPr>
          <p:cNvPr id="19460" name="Picture 4" descr="I:\Анцупова\мех сапо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736"/>
            <a:ext cx="420616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0658" name="Picture 2" descr="C:\Users\Харитонова ВВ\Desktop\Анцупова 3\0T00ICAS2WVBTCA2J81WACAAEXFHZCARF53GYCAJFB1FQCATT2825CAVAXLW3CAF8NHMSCAGM2TT8CAFEY21VCADI7W1ACAANY09SCA5WVNUBCAZ60KCQCA3IG4EKCAII1Y38CA4Y5HOYCA7SHDZ2CANTLU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3774692" cy="4000528"/>
          </a:xfrm>
          <a:prstGeom prst="rect">
            <a:avLst/>
          </a:prstGeom>
          <a:noFill/>
        </p:spPr>
      </p:pic>
      <p:pic>
        <p:nvPicPr>
          <p:cNvPr id="70659" name="Picture 3" descr="C:\Users\Харитонова ВВ\Desktop\Анцупова 3\CAQXPCA6GPA3ECARY6Y99CAT0R8IRCA2Q84FECAL1M0MOCACV5DPQCA11PGHUCA2HCQUNCAVN5YX1CAUZR34KCADV32ACCAA9WUKOCAE30S8LCACT8XCDCA2OXKSECATP6FDSCA2WIF6QCA2U3FF3CACCAOR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4000528" cy="3971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Женские туфли (отделка мехом)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I:\Анцупова\туф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928958" cy="3936772"/>
          </a:xfrm>
          <a:prstGeom prst="rect">
            <a:avLst/>
          </a:prstGeom>
          <a:noFill/>
        </p:spPr>
      </p:pic>
      <p:pic>
        <p:nvPicPr>
          <p:cNvPr id="23555" name="Picture 3" descr="I:\Анцупова\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85860"/>
            <a:ext cx="523878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Бытовые меховые изделия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00232" y="6143644"/>
            <a:ext cx="4786346" cy="57150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I:\Анцупова\ков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857232"/>
            <a:ext cx="3333773" cy="2500330"/>
          </a:xfrm>
          <a:prstGeom prst="rect">
            <a:avLst/>
          </a:prstGeom>
          <a:noFill/>
        </p:spPr>
      </p:pic>
      <p:pic>
        <p:nvPicPr>
          <p:cNvPr id="20483" name="Picture 3" descr="I:\Анцупова\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988" y="928670"/>
            <a:ext cx="3513977" cy="2500330"/>
          </a:xfrm>
          <a:prstGeom prst="rect">
            <a:avLst/>
          </a:prstGeom>
          <a:noFill/>
        </p:spPr>
      </p:pic>
      <p:pic>
        <p:nvPicPr>
          <p:cNvPr id="7" name="Picture 2" descr="I:\Анцупова\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357562"/>
            <a:ext cx="4250541" cy="283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Бытовые меховые изделия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71670" y="5072074"/>
            <a:ext cx="4572032" cy="57150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Пледы, одеяло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I:\Анцупова\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943378" cy="3000396"/>
          </a:xfrm>
          <a:prstGeom prst="rect">
            <a:avLst/>
          </a:prstGeom>
          <a:noFill/>
        </p:spPr>
      </p:pic>
      <p:pic>
        <p:nvPicPr>
          <p:cNvPr id="22531" name="Picture 3" descr="I:\Анцупова\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60183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2000240"/>
            <a:ext cx="6929486" cy="192882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Свойства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волосяного покрова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Горжет это: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2971808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hlinkClick r:id="rId3" action="ppaction://hlinksldjump"/>
              </a:rPr>
              <a:t>А) женское изделие</a:t>
            </a:r>
            <a:endParaRPr lang="ru-RU" u="sng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Б) мужское изделие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В) детское изделие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Анцупова\анцупова\ф2.jp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14351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Горжетка- женское изделие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I:\Анцупова 3\горжетк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66"/>
            <a:ext cx="3000396" cy="4290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  <a:endParaRPr lang="ru-RU" b="1" dirty="0"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ноский мех это: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257560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А) песец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Б) выдра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В) заяц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ПРАВИЛЬНО!!!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Выдра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I:\Анцупова\анцупова\выдр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928802"/>
            <a:ext cx="5459266" cy="431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Анцупова 3\1261748580_solnehnay_zima21120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Подумайте!!!</a:t>
            </a:r>
            <a:endParaRPr lang="ru-RU" b="1" dirty="0"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Зимние виды пушнины: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29718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А) бурундук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Б) лисица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В) сурок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Лисица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I:\Анцупова\анцупова\лис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714488"/>
            <a:ext cx="5072098" cy="454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головные уборы: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75749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А) шарф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Б) ушанка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В) воротник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pic>
        <p:nvPicPr>
          <p:cNvPr id="1026" name="Picture 2" descr="I:\анцупова 1\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835802" cy="3143272"/>
          </a:xfrm>
          <a:prstGeom prst="rect">
            <a:avLst/>
          </a:prstGeom>
          <a:noFill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857224" y="5286388"/>
            <a:ext cx="3357586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Волк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00034" y="857232"/>
            <a:ext cx="818676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Особо длинноволосые</a:t>
            </a:r>
            <a:endParaRPr kumimoji="0" lang="ru-RU" sz="176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Picture 2" descr="I:\Анцупова\анцупова\росома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928802"/>
            <a:ext cx="3365036" cy="3176594"/>
          </a:xfrm>
          <a:prstGeom prst="rect">
            <a:avLst/>
          </a:prstGeom>
          <a:noFill/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5286380" y="5357826"/>
            <a:ext cx="3357586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Росомаха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571472" y="357166"/>
            <a:ext cx="8186766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571472" y="142852"/>
            <a:ext cx="818676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7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Длина, высота волоса</a:t>
            </a:r>
            <a:endParaRPr kumimoji="0" lang="ru-RU" sz="17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Анцупова 3\zima-15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-1" y="0"/>
            <a:ext cx="92259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 Ушанка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Анцупова 3\golovnoy_ubor_3_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643050"/>
            <a:ext cx="2928958" cy="461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 3\1261748580_solnehnay_zima21120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Подумайте!!!</a:t>
            </a:r>
            <a:endParaRPr lang="ru-RU" b="1" dirty="0"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формирующие качество меховых изделий: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А) сырье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Б) цвет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В) хранение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Правильно!!! </a:t>
            </a:r>
            <a:r>
              <a:rPr lang="ru-RU" dirty="0" smtClean="0">
                <a:hlinkClick r:id="rId3" action="ppaction://hlinksldjump"/>
              </a:rPr>
              <a:t/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Ответ: сырьё</a:t>
            </a:r>
            <a:endParaRPr lang="ru-RU" dirty="0"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  <a:endParaRPr lang="ru-RU" b="1" dirty="0"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учитывается при определении сорта: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2471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А) густота волоса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Б) прочность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В) толщина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64307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Правильно!!!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Ответ: Густота волоса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Прочность кожевой ткани выше: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31861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>
                <a:hlinkClick r:id="rId3" action="ppaction://hlinksldjump"/>
              </a:rPr>
              <a:t>выделанных шкурок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dirty="0" smtClean="0">
                <a:hlinkClick r:id="rId3" action="ppaction://hlinksldjump"/>
              </a:rPr>
              <a:t>окрашенных шкурок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smtClean="0">
                <a:hlinkClick r:id="rId4" action="ppaction://hlinksldjump"/>
              </a:rPr>
              <a:t>невыделанных шкурок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Правильно!!!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Ответ: Невыделанных шкурок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</a:br>
            <a:endParaRPr lang="ru-RU" b="1" dirty="0"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4032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Длинноволосые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643578"/>
            <a:ext cx="2786082" cy="3571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Лисица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анцупова 1\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1357298"/>
            <a:ext cx="3110665" cy="414340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714744" y="4500570"/>
            <a:ext cx="2786082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Бобр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I:\Анцупова\анцупова\боб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1357298"/>
            <a:ext cx="4087293" cy="407196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29190" y="5715016"/>
            <a:ext cx="2786082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Бобр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 cstate="print"/>
          <a:srcRect r="2662" b="1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  <a:endParaRPr lang="ru-RU" b="1" dirty="0"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857364"/>
            <a:ext cx="6922954" cy="92869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Меховые товары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I:\Анцупова 3\шкурка пип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2000264" cy="206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 descr="I:\Анцупова 3\3733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66"/>
            <a:ext cx="2667017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1" name="Picture 7" descr="I:\Анцупова 3\fur-short-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689232"/>
            <a:ext cx="3500462" cy="295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214554"/>
          <a:ext cx="8358247" cy="37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887"/>
                <a:gridCol w="904453"/>
                <a:gridCol w="1494001"/>
                <a:gridCol w="1367881"/>
                <a:gridCol w="2120778"/>
                <a:gridCol w="1308247"/>
              </a:tblGrid>
              <a:tr h="12672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 изделия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меха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Свойства  волосяного покрова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Свойства кожевой ткани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Дополнительные материалы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Виды отделки</a:t>
                      </a:r>
                      <a:endParaRPr lang="ru-RU" sz="2000" dirty="0"/>
                    </a:p>
                  </a:txBody>
                  <a:tcPr/>
                </a:tc>
              </a:tr>
              <a:tr h="244755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71472" y="1214422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Дать характеристику меховому изделию (из своего ассортимента) по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схеме: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39784"/>
          </a:xfrm>
        </p:spPr>
        <p:txBody>
          <a:bodyPr/>
          <a:lstStyle/>
          <a:p>
            <a:r>
              <a:rPr lang="ru-RU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Средневолосые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72074"/>
            <a:ext cx="3214710" cy="5000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Соболь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анцупова 1\соб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526213" cy="321471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72066" y="5072074"/>
            <a:ext cx="3214710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Кролик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I:\анцупова 1\z-rusak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643050"/>
            <a:ext cx="471292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620</Words>
  <Application>Microsoft Office PowerPoint</Application>
  <PresentationFormat>Экран (4:3)</PresentationFormat>
  <Paragraphs>236</Paragraphs>
  <Slides>82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Тема Office</vt:lpstr>
      <vt:lpstr>  Меховые товары</vt:lpstr>
      <vt:lpstr>Цель урока:</vt:lpstr>
      <vt:lpstr>Животноводство</vt:lpstr>
      <vt:lpstr>Звероводство</vt:lpstr>
      <vt:lpstr>Охотничий промысел</vt:lpstr>
      <vt:lpstr>Слайд 6</vt:lpstr>
      <vt:lpstr>Слайд 7</vt:lpstr>
      <vt:lpstr>Длинноволосые</vt:lpstr>
      <vt:lpstr>Средневолосые</vt:lpstr>
      <vt:lpstr>Коротковолосые</vt:lpstr>
      <vt:lpstr>Особо коротковолосые</vt:lpstr>
      <vt:lpstr>Слайд 12</vt:lpstr>
      <vt:lpstr>Густоволосые</vt:lpstr>
      <vt:lpstr>Средней густоты</vt:lpstr>
      <vt:lpstr>Редковолосые</vt:lpstr>
      <vt:lpstr> Упругость и пластичность (возвращаться при сжатии в первоначальное состояние) </vt:lpstr>
      <vt:lpstr>Слайд 17</vt:lpstr>
      <vt:lpstr>Свойства кожевой ткани меховой шкурки</vt:lpstr>
      <vt:lpstr>Тонкомездровые</vt:lpstr>
      <vt:lpstr>Средней толщины мездры</vt:lpstr>
      <vt:lpstr>Толстомездровые</vt:lpstr>
      <vt:lpstr>Слайд 22</vt:lpstr>
      <vt:lpstr>Эксплуатационные свойства шкурок</vt:lpstr>
      <vt:lpstr>Группировка мехов по массе</vt:lpstr>
      <vt:lpstr>Слайд 25</vt:lpstr>
      <vt:lpstr>Носкость меха</vt:lpstr>
      <vt:lpstr>Эстетические свойства  (цвет, блеск, шелковистость)</vt:lpstr>
      <vt:lpstr>Верхняя меховая одежда для женщин</vt:lpstr>
      <vt:lpstr>Слайд 29</vt:lpstr>
      <vt:lpstr>Манто</vt:lpstr>
      <vt:lpstr>Верхняя меховая одежда мужчин</vt:lpstr>
      <vt:lpstr>Слайд 32</vt:lpstr>
      <vt:lpstr>Слайд 33</vt:lpstr>
      <vt:lpstr>Меховые женские уборы</vt:lpstr>
      <vt:lpstr>Слайд 35</vt:lpstr>
      <vt:lpstr>Жилеты, жакеты</vt:lpstr>
      <vt:lpstr>Меховые шарфы</vt:lpstr>
      <vt:lpstr>Слайд 38</vt:lpstr>
      <vt:lpstr>Свадебные платья  (меховая отделка)</vt:lpstr>
      <vt:lpstr>Слайд 40</vt:lpstr>
      <vt:lpstr>Слайд 41</vt:lpstr>
      <vt:lpstr>Верхняя одежда детская</vt:lpstr>
      <vt:lpstr>Слайд 43</vt:lpstr>
      <vt:lpstr>Меховые детали для одежды детские (воротники)</vt:lpstr>
      <vt:lpstr>Меховые детали для одежды женские (воротники)</vt:lpstr>
      <vt:lpstr>Меховые головные уборы</vt:lpstr>
      <vt:lpstr>Слайд 47</vt:lpstr>
      <vt:lpstr>Слайд 48</vt:lpstr>
      <vt:lpstr>Слайд 49</vt:lpstr>
      <vt:lpstr>Меховая галантерея</vt:lpstr>
      <vt:lpstr>Перчатки</vt:lpstr>
      <vt:lpstr>               Сумки </vt:lpstr>
      <vt:lpstr>Меховые носки</vt:lpstr>
      <vt:lpstr>Меховая обувь домашняя</vt:lpstr>
      <vt:lpstr>  Меховая обувь</vt:lpstr>
      <vt:lpstr>Слайд 56</vt:lpstr>
      <vt:lpstr>Женские туфли (отделка мехом)</vt:lpstr>
      <vt:lpstr>Бытовые меховые изделия</vt:lpstr>
      <vt:lpstr>Бытовые меховые изделия</vt:lpstr>
      <vt:lpstr>Горжет это:</vt:lpstr>
      <vt:lpstr>ПРАВИЛЬНО!!! Горжетка- женское изделие </vt:lpstr>
      <vt:lpstr>Подумайте!!!</vt:lpstr>
      <vt:lpstr>Самый ноский мех это:</vt:lpstr>
      <vt:lpstr>ПРАВИЛЬНО!!! Ответ: Выдра</vt:lpstr>
      <vt:lpstr>Подумайте!!!</vt:lpstr>
      <vt:lpstr>Зимние виды пушнины:</vt:lpstr>
      <vt:lpstr>ПРАВИЛЬНО!!! Ответ: Лисица</vt:lpstr>
      <vt:lpstr>Подумайте!!!</vt:lpstr>
      <vt:lpstr>Меховые головные уборы:</vt:lpstr>
      <vt:lpstr>ПРАВИЛЬНО!!! Ответ: Ушанка</vt:lpstr>
      <vt:lpstr>Подумайте!!!</vt:lpstr>
      <vt:lpstr>Факторы формирующие качество меховых изделий:</vt:lpstr>
      <vt:lpstr>Правильно!!!  Ответ: сырьё</vt:lpstr>
      <vt:lpstr>Подумайте!!!</vt:lpstr>
      <vt:lpstr>Что учитывается при определении сорта:</vt:lpstr>
      <vt:lpstr>Правильно!!! Ответ: Густота волоса</vt:lpstr>
      <vt:lpstr>Подумайте!!!</vt:lpstr>
      <vt:lpstr>Прочность кожевой ткани выше:</vt:lpstr>
      <vt:lpstr>Правильно!!! Ответ: Невыделанных шкурок </vt:lpstr>
      <vt:lpstr>Подумайте!!!</vt:lpstr>
      <vt:lpstr>  Меховые товары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Верхняя меховая одежда для женщин</dc:title>
  <dc:creator>Анцупова ЛА</dc:creator>
  <cp:lastModifiedBy>Анцуповы</cp:lastModifiedBy>
  <cp:revision>101</cp:revision>
  <dcterms:created xsi:type="dcterms:W3CDTF">2010-01-16T05:49:48Z</dcterms:created>
  <dcterms:modified xsi:type="dcterms:W3CDTF">2010-06-17T10:36:17Z</dcterms:modified>
</cp:coreProperties>
</file>